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Instrument Sans Semi Bold"/>
      <p:regular r:id="rId17"/>
    </p:embeddedFont>
    <p:embeddedFont>
      <p:font typeface="Instrument Sans Semi Bold"/>
      <p:regular r:id="rId18"/>
    </p:embeddedFont>
    <p:embeddedFont>
      <p:font typeface="Instrument Sans Semi Bold"/>
      <p:regular r:id="rId19"/>
    </p:embeddedFont>
    <p:embeddedFont>
      <p:font typeface="Instrument Sans Semi Bold"/>
      <p:regular r:id="rId20"/>
    </p:embeddedFont>
    <p:embeddedFont>
      <p:font typeface="Instrument Sans Medium"/>
      <p:regular r:id="rId21"/>
    </p:embeddedFont>
    <p:embeddedFont>
      <p:font typeface="Instrument Sans Medium"/>
      <p:regular r:id="rId22"/>
    </p:embeddedFont>
    <p:embeddedFont>
      <p:font typeface="Instrument Sans Medium"/>
      <p:regular r:id="rId23"/>
    </p:embeddedFont>
    <p:embeddedFont>
      <p:font typeface="Instrument Sans Medium"/>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2.png>
</file>

<file path=ppt/media/image-10-3.svg>
</file>

<file path=ppt/media/image-10-4.png>
</file>

<file path=ppt/media/image-10-5.svg>
</file>

<file path=ppt/media/image-10-6.png>
</file>

<file path=ppt/media/image-10-7.sv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svg>
</file>

<file path=ppt/media/image-3-3.png>
</file>

<file path=ppt/media/image-3-4.svg>
</file>

<file path=ppt/media/image-3-5.png>
</file>

<file path=ppt/media/image-3-6.svg>
</file>

<file path=ppt/media/image-4-1.png>
</file>

<file path=ppt/media/image-4-2.png>
</file>

<file path=ppt/media/image-5-1.png>
</file>

<file path=ppt/media/image-7-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svg"/><Relationship Id="rId4" Type="http://schemas.openxmlformats.org/officeDocument/2006/relationships/image" Target="../media/image-10-4.png"/><Relationship Id="rId5" Type="http://schemas.openxmlformats.org/officeDocument/2006/relationships/image" Target="../media/image-10-5.svg"/><Relationship Id="rId6" Type="http://schemas.openxmlformats.org/officeDocument/2006/relationships/image" Target="../media/image-10-6.png"/><Relationship Id="rId7" Type="http://schemas.openxmlformats.org/officeDocument/2006/relationships/image" Target="../media/image-10-7.svg"/><Relationship Id="rId8" Type="http://schemas.openxmlformats.org/officeDocument/2006/relationships/slideLayout" Target="../slideLayouts/slideLayout11.xml"/><Relationship Id="rId9"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svg"/><Relationship Id="rId3" Type="http://schemas.openxmlformats.org/officeDocument/2006/relationships/image" Target="../media/image-3-3.png"/><Relationship Id="rId4" Type="http://schemas.openxmlformats.org/officeDocument/2006/relationships/image" Target="../media/image-3-4.svg"/><Relationship Id="rId5" Type="http://schemas.openxmlformats.org/officeDocument/2006/relationships/image" Target="../media/image-3-5.png"/><Relationship Id="rId6" Type="http://schemas.openxmlformats.org/officeDocument/2006/relationships/image" Target="../media/image-3-6.svg"/><Relationship Id="rId7" Type="http://schemas.openxmlformats.org/officeDocument/2006/relationships/slideLayout" Target="../slideLayouts/slideLayout4.xml"/><Relationship Id="rId8"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Customer Shopping Behavior Analysis</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This project analyzes transactional data from 3,900 purchases to uncover spending patterns, customer segments, and product preferences. By leveraging Python, SQL, and Power BI, we transform raw data into strategic business insights.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76920"/>
          </a:xfrm>
          <a:prstGeom prst="rect">
            <a:avLst/>
          </a:prstGeom>
        </p:spPr>
      </p:pic>
      <p:sp>
        <p:nvSpPr>
          <p:cNvPr id="3" name="Text 0"/>
          <p:cNvSpPr/>
          <p:nvPr/>
        </p:nvSpPr>
        <p:spPr>
          <a:xfrm>
            <a:off x="793790" y="4036933"/>
            <a:ext cx="7636073"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Strategic Recommendations</a:t>
            </a:r>
            <a:endParaRPr lang="en-US" sz="4450" dirty="0"/>
          </a:p>
        </p:txBody>
      </p:sp>
      <p:pic>
        <p:nvPicPr>
          <p:cNvPr id="4"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78800" y="5092898"/>
            <a:ext cx="340162" cy="340162"/>
          </a:xfrm>
          <a:prstGeom prst="rect">
            <a:avLst/>
          </a:prstGeom>
        </p:spPr>
      </p:pic>
      <p:sp>
        <p:nvSpPr>
          <p:cNvPr id="5" name="Text 1"/>
          <p:cNvSpPr/>
          <p:nvPr/>
        </p:nvSpPr>
        <p:spPr>
          <a:xfrm>
            <a:off x="1530906" y="508587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Boost Subscriptions</a:t>
            </a:r>
            <a:endParaRPr lang="en-US" sz="2200" dirty="0"/>
          </a:p>
        </p:txBody>
      </p:sp>
      <p:sp>
        <p:nvSpPr>
          <p:cNvPr id="6" name="Text 2"/>
          <p:cNvSpPr/>
          <p:nvPr/>
        </p:nvSpPr>
        <p:spPr>
          <a:xfrm>
            <a:off x="1530906" y="5576292"/>
            <a:ext cx="3421499" cy="1451610"/>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Target "Loyal" segment (&gt;5 purchases) with exclusive benefits to convert them to subscribers.</a:t>
            </a:r>
            <a:endParaRPr lang="en-US" sz="1750" dirty="0"/>
          </a:p>
        </p:txBody>
      </p:sp>
      <p:pic>
        <p:nvPicPr>
          <p:cNvPr id="7"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20903" y="5092898"/>
            <a:ext cx="340162" cy="340162"/>
          </a:xfrm>
          <a:prstGeom prst="rect">
            <a:avLst/>
          </a:prstGeom>
        </p:spPr>
      </p:pic>
      <p:sp>
        <p:nvSpPr>
          <p:cNvPr id="8" name="Text 3"/>
          <p:cNvSpPr/>
          <p:nvPr/>
        </p:nvSpPr>
        <p:spPr>
          <a:xfrm>
            <a:off x="5973008" y="5085874"/>
            <a:ext cx="3342442"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Optimize Discount Policy</a:t>
            </a:r>
            <a:endParaRPr lang="en-US" sz="2200" dirty="0"/>
          </a:p>
        </p:txBody>
      </p:sp>
      <p:sp>
        <p:nvSpPr>
          <p:cNvPr id="9" name="Text 4"/>
          <p:cNvSpPr/>
          <p:nvPr/>
        </p:nvSpPr>
        <p:spPr>
          <a:xfrm>
            <a:off x="5973008" y="5576292"/>
            <a:ext cx="3421499" cy="1451610"/>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Reduce discounts on high-rating items like Handbags; maintain them for "Discount-Dependent" items like Blouses.</a:t>
            </a:r>
            <a:endParaRPr lang="en-US" sz="1750" dirty="0"/>
          </a:p>
        </p:txBody>
      </p:sp>
      <p:pic>
        <p:nvPicPr>
          <p:cNvPr id="10"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763006" y="5092898"/>
            <a:ext cx="340162" cy="340162"/>
          </a:xfrm>
          <a:prstGeom prst="rect">
            <a:avLst/>
          </a:prstGeom>
        </p:spPr>
      </p:pic>
      <p:sp>
        <p:nvSpPr>
          <p:cNvPr id="11" name="Text 5"/>
          <p:cNvSpPr/>
          <p:nvPr/>
        </p:nvSpPr>
        <p:spPr>
          <a:xfrm>
            <a:off x="10415111" y="508587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Targeted Marketing</a:t>
            </a:r>
            <a:endParaRPr lang="en-US" sz="2200" dirty="0"/>
          </a:p>
        </p:txBody>
      </p:sp>
      <p:sp>
        <p:nvSpPr>
          <p:cNvPr id="12" name="Text 6"/>
          <p:cNvSpPr/>
          <p:nvPr/>
        </p:nvSpPr>
        <p:spPr>
          <a:xfrm>
            <a:off x="10415111" y="5576292"/>
            <a:ext cx="3421499" cy="1451610"/>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Focus campaigns on the "Adult" age group (26-50) as they are the highest revenue contributors ($86,780).</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1624251"/>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Dataset Summary &amp; Key Features</a:t>
            </a:r>
            <a:endParaRPr lang="en-US" sz="4450" dirty="0"/>
          </a:p>
        </p:txBody>
      </p:sp>
      <p:sp>
        <p:nvSpPr>
          <p:cNvPr id="4" name="Text 1"/>
          <p:cNvSpPr/>
          <p:nvPr/>
        </p:nvSpPr>
        <p:spPr>
          <a:xfrm>
            <a:off x="6280190" y="360878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91C53"/>
                </a:solidFill>
                <a:latin typeface="Instrument Sans Semi Bold" pitchFamily="34" charset="0"/>
                <a:ea typeface="Instrument Sans Semi Bold" pitchFamily="34" charset="-122"/>
                <a:cs typeface="Instrument Sans Semi Bold" pitchFamily="34" charset="-120"/>
              </a:rPr>
              <a:t>Data Volume</a:t>
            </a:r>
            <a:endParaRPr lang="en-US" sz="2200" dirty="0"/>
          </a:p>
        </p:txBody>
      </p:sp>
      <p:sp>
        <p:nvSpPr>
          <p:cNvPr id="5" name="Text 2"/>
          <p:cNvSpPr/>
          <p:nvPr/>
        </p:nvSpPr>
        <p:spPr>
          <a:xfrm>
            <a:off x="6280190" y="4189928"/>
            <a:ext cx="35015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Total Rows: 3,900</a:t>
            </a:r>
            <a:endParaRPr lang="en-US" sz="1750" dirty="0"/>
          </a:p>
        </p:txBody>
      </p:sp>
      <p:sp>
        <p:nvSpPr>
          <p:cNvPr id="6" name="Text 3"/>
          <p:cNvSpPr/>
          <p:nvPr/>
        </p:nvSpPr>
        <p:spPr>
          <a:xfrm>
            <a:off x="6280190" y="4632127"/>
            <a:ext cx="35015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Total Columns: 18</a:t>
            </a:r>
            <a:endParaRPr lang="en-US" sz="1750" dirty="0"/>
          </a:p>
        </p:txBody>
      </p:sp>
      <p:sp>
        <p:nvSpPr>
          <p:cNvPr id="7" name="Text 4"/>
          <p:cNvSpPr/>
          <p:nvPr/>
        </p:nvSpPr>
        <p:spPr>
          <a:xfrm>
            <a:off x="6280190" y="5074325"/>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Missing Data: 37 values in Review Rating</a:t>
            </a:r>
            <a:endParaRPr lang="en-US" sz="1750" dirty="0"/>
          </a:p>
        </p:txBody>
      </p:sp>
      <p:sp>
        <p:nvSpPr>
          <p:cNvPr id="8" name="Text 5"/>
          <p:cNvSpPr/>
          <p:nvPr/>
        </p:nvSpPr>
        <p:spPr>
          <a:xfrm>
            <a:off x="10342721" y="360878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91C53"/>
                </a:solidFill>
                <a:latin typeface="Instrument Sans Semi Bold" pitchFamily="34" charset="0"/>
                <a:ea typeface="Instrument Sans Semi Bold" pitchFamily="34" charset="-122"/>
                <a:cs typeface="Instrument Sans Semi Bold" pitchFamily="34" charset="-120"/>
              </a:rPr>
              <a:t>Core Attributes</a:t>
            </a:r>
            <a:endParaRPr lang="en-US" sz="2200" dirty="0"/>
          </a:p>
        </p:txBody>
      </p:sp>
      <p:sp>
        <p:nvSpPr>
          <p:cNvPr id="9" name="Text 6"/>
          <p:cNvSpPr/>
          <p:nvPr/>
        </p:nvSpPr>
        <p:spPr>
          <a:xfrm>
            <a:off x="10342721" y="4189928"/>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Demographics: Age, Gender, Location</a:t>
            </a:r>
            <a:endParaRPr lang="en-US" sz="1750" dirty="0"/>
          </a:p>
        </p:txBody>
      </p:sp>
      <p:sp>
        <p:nvSpPr>
          <p:cNvPr id="10" name="Text 7"/>
          <p:cNvSpPr/>
          <p:nvPr/>
        </p:nvSpPr>
        <p:spPr>
          <a:xfrm>
            <a:off x="10342721" y="4995029"/>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Purchase: Item, Category, Amount, Season</a:t>
            </a:r>
            <a:endParaRPr lang="en-US" sz="1750" dirty="0"/>
          </a:p>
        </p:txBody>
      </p:sp>
      <p:sp>
        <p:nvSpPr>
          <p:cNvPr id="11" name="Text 8"/>
          <p:cNvSpPr/>
          <p:nvPr/>
        </p:nvSpPr>
        <p:spPr>
          <a:xfrm>
            <a:off x="10342721" y="5800130"/>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Behavior: Frequency, Rating, Shipping Type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085261"/>
            <a:ext cx="7191613"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Data Preparation in Python</a:t>
            </a:r>
            <a:endParaRPr lang="en-US" sz="4450" dirty="0"/>
          </a:p>
        </p:txBody>
      </p:sp>
      <p:sp>
        <p:nvSpPr>
          <p:cNvPr id="3" name="Text 1"/>
          <p:cNvSpPr/>
          <p:nvPr/>
        </p:nvSpPr>
        <p:spPr>
          <a:xfrm>
            <a:off x="793790" y="3247668"/>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We utilized Pandas for cleaning and feature engineering to ensure data consistency before analysis.</a:t>
            </a:r>
            <a:endParaRPr lang="en-US" sz="1750" dirty="0"/>
          </a:p>
        </p:txBody>
      </p:sp>
      <p:pic>
        <p:nvPicPr>
          <p:cNvPr id="4"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93790" y="3894058"/>
            <a:ext cx="226814" cy="226814"/>
          </a:xfrm>
          <a:prstGeom prst="rect">
            <a:avLst/>
          </a:prstGeom>
        </p:spPr>
      </p:pic>
      <p:sp>
        <p:nvSpPr>
          <p:cNvPr id="5" name="Shape 2"/>
          <p:cNvSpPr/>
          <p:nvPr/>
        </p:nvSpPr>
        <p:spPr>
          <a:xfrm>
            <a:off x="793790" y="4220766"/>
            <a:ext cx="4196358" cy="30480"/>
          </a:xfrm>
          <a:prstGeom prst="rect">
            <a:avLst/>
          </a:prstGeom>
          <a:solidFill>
            <a:srgbClr val="84C1FA"/>
          </a:solidFill>
          <a:ln/>
        </p:spPr>
      </p:sp>
      <p:sp>
        <p:nvSpPr>
          <p:cNvPr id="6" name="Text 3"/>
          <p:cNvSpPr/>
          <p:nvPr/>
        </p:nvSpPr>
        <p:spPr>
          <a:xfrm>
            <a:off x="793790" y="4395073"/>
            <a:ext cx="3001804"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Cleaning &amp; Imputation</a:t>
            </a:r>
            <a:endParaRPr lang="en-US" sz="2200" dirty="0"/>
          </a:p>
        </p:txBody>
      </p:sp>
      <p:sp>
        <p:nvSpPr>
          <p:cNvPr id="7" name="Text 4"/>
          <p:cNvSpPr/>
          <p:nvPr/>
        </p:nvSpPr>
        <p:spPr>
          <a:xfrm>
            <a:off x="793790" y="4885492"/>
            <a:ext cx="4196358" cy="1088708"/>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Handled 37 missing Review Ratings using the median rating per product category.</a:t>
            </a:r>
            <a:endParaRPr lang="en-US" sz="1750" dirty="0"/>
          </a:p>
        </p:txBody>
      </p:sp>
      <p:pic>
        <p:nvPicPr>
          <p:cNvPr id="8"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16962" y="3894058"/>
            <a:ext cx="226814" cy="226814"/>
          </a:xfrm>
          <a:prstGeom prst="rect">
            <a:avLst/>
          </a:prstGeom>
        </p:spPr>
      </p:pic>
      <p:sp>
        <p:nvSpPr>
          <p:cNvPr id="9" name="Shape 5"/>
          <p:cNvSpPr/>
          <p:nvPr/>
        </p:nvSpPr>
        <p:spPr>
          <a:xfrm>
            <a:off x="5216962" y="4220766"/>
            <a:ext cx="4196358" cy="30480"/>
          </a:xfrm>
          <a:prstGeom prst="rect">
            <a:avLst/>
          </a:prstGeom>
          <a:solidFill>
            <a:srgbClr val="84C1FA"/>
          </a:solidFill>
          <a:ln/>
        </p:spPr>
      </p:sp>
      <p:sp>
        <p:nvSpPr>
          <p:cNvPr id="10" name="Text 6"/>
          <p:cNvSpPr/>
          <p:nvPr/>
        </p:nvSpPr>
        <p:spPr>
          <a:xfrm>
            <a:off x="5216962" y="439507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Feature Engineering</a:t>
            </a:r>
            <a:endParaRPr lang="en-US" sz="2200" dirty="0"/>
          </a:p>
        </p:txBody>
      </p:sp>
      <p:sp>
        <p:nvSpPr>
          <p:cNvPr id="11" name="Text 7"/>
          <p:cNvSpPr/>
          <p:nvPr/>
        </p:nvSpPr>
        <p:spPr>
          <a:xfrm>
            <a:off x="5216962" y="4885492"/>
            <a:ext cx="4196358" cy="1088708"/>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Created age_group bins and purchase_frequency_days for deeper segmentation.</a:t>
            </a:r>
            <a:endParaRPr lang="en-US" sz="1750" dirty="0"/>
          </a:p>
        </p:txBody>
      </p:sp>
      <p:pic>
        <p:nvPicPr>
          <p:cNvPr id="12"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40133" y="3894058"/>
            <a:ext cx="226814" cy="226814"/>
          </a:xfrm>
          <a:prstGeom prst="rect">
            <a:avLst/>
          </a:prstGeom>
        </p:spPr>
      </p:pic>
      <p:sp>
        <p:nvSpPr>
          <p:cNvPr id="13" name="Shape 8"/>
          <p:cNvSpPr/>
          <p:nvPr/>
        </p:nvSpPr>
        <p:spPr>
          <a:xfrm>
            <a:off x="9640133" y="4220766"/>
            <a:ext cx="4196358" cy="30480"/>
          </a:xfrm>
          <a:prstGeom prst="rect">
            <a:avLst/>
          </a:prstGeom>
          <a:solidFill>
            <a:srgbClr val="84C1FA"/>
          </a:solidFill>
          <a:ln/>
        </p:spPr>
      </p:sp>
      <p:sp>
        <p:nvSpPr>
          <p:cNvPr id="14" name="Text 9"/>
          <p:cNvSpPr/>
          <p:nvPr/>
        </p:nvSpPr>
        <p:spPr>
          <a:xfrm>
            <a:off x="9640133" y="439507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SQL Integration</a:t>
            </a:r>
            <a:endParaRPr lang="en-US" sz="2200" dirty="0"/>
          </a:p>
        </p:txBody>
      </p:sp>
      <p:sp>
        <p:nvSpPr>
          <p:cNvPr id="15" name="Text 10"/>
          <p:cNvSpPr/>
          <p:nvPr/>
        </p:nvSpPr>
        <p:spPr>
          <a:xfrm>
            <a:off x="9640133" y="4885492"/>
            <a:ext cx="4196358" cy="1088708"/>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Standardized columns to snake_case and loaded the DataFrame into MS SQL Server.</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840224"/>
            <a:ext cx="9440227"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Revenue Analysis by Demographics</a:t>
            </a:r>
            <a:endParaRPr lang="en-US" sz="4450" dirty="0"/>
          </a:p>
        </p:txBody>
      </p:sp>
      <p:sp>
        <p:nvSpPr>
          <p:cNvPr id="3" name="Text 1"/>
          <p:cNvSpPr/>
          <p:nvPr/>
        </p:nvSpPr>
        <p:spPr>
          <a:xfrm>
            <a:off x="793790" y="2002631"/>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Analysis of total revenue contribution across Gender and Age Groups.</a:t>
            </a:r>
            <a:endParaRPr lang="en-US" sz="1750" dirty="0"/>
          </a:p>
        </p:txBody>
      </p:sp>
      <p:pic>
        <p:nvPicPr>
          <p:cNvPr id="4" name="Image 0" descr="preencoded.png">    </p:cNvPr>
          <p:cNvPicPr>
            <a:picLocks noChangeAspect="1"/>
          </p:cNvPicPr>
          <p:nvPr/>
        </p:nvPicPr>
        <p:blipFill>
          <a:blip r:embed="rId1"/>
          <a:stretch>
            <a:fillRect/>
          </a:stretch>
        </p:blipFill>
        <p:spPr>
          <a:xfrm>
            <a:off x="793790" y="2875836"/>
            <a:ext cx="7604284" cy="4258389"/>
          </a:xfrm>
          <a:prstGeom prst="rect">
            <a:avLst/>
          </a:prstGeom>
        </p:spPr>
      </p:pic>
      <p:sp>
        <p:nvSpPr>
          <p:cNvPr id="5" name="Text 2"/>
          <p:cNvSpPr/>
          <p:nvPr/>
        </p:nvSpPr>
        <p:spPr>
          <a:xfrm>
            <a:off x="8959096" y="2847499"/>
            <a:ext cx="2876550" cy="354330"/>
          </a:xfrm>
          <a:prstGeom prst="rect">
            <a:avLst/>
          </a:prstGeom>
          <a:noFill/>
          <a:ln/>
        </p:spPr>
        <p:txBody>
          <a:bodyPr wrap="none" lIns="0" tIns="0" rIns="0" bIns="0" rtlCol="0" anchor="t"/>
          <a:lstStyle/>
          <a:p>
            <a:pPr algn="l" indent="0" marL="0">
              <a:lnSpc>
                <a:spcPts val="2750"/>
              </a:lnSpc>
              <a:buNone/>
            </a:pPr>
            <a:r>
              <a:rPr lang="en-US" sz="2200" dirty="0">
                <a:solidFill>
                  <a:srgbClr val="091C53"/>
                </a:solidFill>
                <a:latin typeface="Instrument Sans Semi Bold" pitchFamily="34" charset="0"/>
                <a:ea typeface="Instrument Sans Semi Bold" pitchFamily="34" charset="-122"/>
                <a:cs typeface="Instrument Sans Semi Bold" pitchFamily="34" charset="-120"/>
              </a:rPr>
              <a:t>Gender Revenue Split</a:t>
            </a:r>
            <a:endParaRPr lang="en-US" sz="2200" dirty="0"/>
          </a:p>
        </p:txBody>
      </p:sp>
      <p:sp>
        <p:nvSpPr>
          <p:cNvPr id="6" name="Text 3"/>
          <p:cNvSpPr/>
          <p:nvPr/>
        </p:nvSpPr>
        <p:spPr>
          <a:xfrm>
            <a:off x="8959096" y="3428643"/>
            <a:ext cx="4885015"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1E3063"/>
                </a:solidFill>
                <a:latin typeface="Instrument Sans Medium" pitchFamily="34" charset="0"/>
                <a:ea typeface="Instrument Sans Medium" pitchFamily="34" charset="-122"/>
                <a:cs typeface="Instrument Sans Medium" pitchFamily="34" charset="-120"/>
              </a:rPr>
              <a:t>Male:</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$157,890</a:t>
            </a:r>
            <a:endParaRPr lang="en-US" sz="1750" dirty="0"/>
          </a:p>
        </p:txBody>
      </p:sp>
      <p:sp>
        <p:nvSpPr>
          <p:cNvPr id="7" name="Text 4"/>
          <p:cNvSpPr/>
          <p:nvPr/>
        </p:nvSpPr>
        <p:spPr>
          <a:xfrm>
            <a:off x="8959096" y="3870841"/>
            <a:ext cx="4885015"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1E3063"/>
                </a:solidFill>
                <a:latin typeface="Instrument Sans Medium" pitchFamily="34" charset="0"/>
                <a:ea typeface="Instrument Sans Medium" pitchFamily="34" charset="-122"/>
                <a:cs typeface="Instrument Sans Medium" pitchFamily="34" charset="-120"/>
              </a:rPr>
              <a:t>Female:</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$75,191</a:t>
            </a:r>
            <a:endParaRPr lang="en-US" sz="1750" dirty="0"/>
          </a:p>
        </p:txBody>
      </p:sp>
      <p:sp>
        <p:nvSpPr>
          <p:cNvPr id="8" name="Shape 5"/>
          <p:cNvSpPr/>
          <p:nvPr/>
        </p:nvSpPr>
        <p:spPr>
          <a:xfrm>
            <a:off x="8959096" y="4488894"/>
            <a:ext cx="4885015" cy="2052518"/>
          </a:xfrm>
          <a:prstGeom prst="roundRect">
            <a:avLst>
              <a:gd name="adj" fmla="val 9946"/>
            </a:avLst>
          </a:prstGeom>
          <a:solidFill>
            <a:srgbClr val="B5DAFC"/>
          </a:solidFill>
          <a:ln/>
        </p:spPr>
      </p:sp>
      <p:pic>
        <p:nvPicPr>
          <p:cNvPr id="9" name="Image 1" descr="preencoded.png">    </p:cNvPr>
          <p:cNvPicPr>
            <a:picLocks noChangeAspect="1"/>
          </p:cNvPicPr>
          <p:nvPr/>
        </p:nvPicPr>
        <p:blipFill>
          <a:blip r:embed="rId2"/>
          <a:stretch>
            <a:fillRect/>
          </a:stretch>
        </p:blipFill>
        <p:spPr>
          <a:xfrm>
            <a:off x="9185910" y="4832985"/>
            <a:ext cx="283488" cy="226814"/>
          </a:xfrm>
          <a:prstGeom prst="rect">
            <a:avLst/>
          </a:prstGeom>
        </p:spPr>
      </p:pic>
      <p:sp>
        <p:nvSpPr>
          <p:cNvPr id="10" name="Text 6"/>
          <p:cNvSpPr/>
          <p:nvPr/>
        </p:nvSpPr>
        <p:spPr>
          <a:xfrm>
            <a:off x="9696212" y="4772382"/>
            <a:ext cx="3921085" cy="1451610"/>
          </a:xfrm>
          <a:prstGeom prst="rect">
            <a:avLst/>
          </a:prstGeom>
          <a:noFill/>
          <a:ln/>
        </p:spPr>
        <p:txBody>
          <a:bodyPr wrap="square" lIns="0" tIns="0" rIns="0" bIns="0" rtlCol="0" anchor="t"/>
          <a:lstStyle/>
          <a:p>
            <a:pPr algn="l" indent="0" marL="0">
              <a:lnSpc>
                <a:spcPts val="2850"/>
              </a:lnSpc>
              <a:buNone/>
            </a:pPr>
            <a:r>
              <a:rPr lang="en-US" sz="1750" dirty="0">
                <a:solidFill>
                  <a:srgbClr val="000000"/>
                </a:solidFill>
                <a:latin typeface="Instrument Sans Medium" pitchFamily="34" charset="0"/>
                <a:ea typeface="Instrument Sans Medium" pitchFamily="34" charset="-122"/>
                <a:cs typeface="Instrument Sans Medium" pitchFamily="34" charset="-120"/>
              </a:rPr>
              <a:t>Male customers contribute significantly higher total revenue compared to female customers in this dataset.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23040" y="748070"/>
            <a:ext cx="7670721" cy="1315164"/>
          </a:xfrm>
          <a:prstGeom prst="rect">
            <a:avLst/>
          </a:prstGeom>
          <a:noFill/>
          <a:ln/>
        </p:spPr>
        <p:txBody>
          <a:bodyPr wrap="square" lIns="0" tIns="0" rIns="0" bIns="0" rtlCol="0" anchor="t"/>
          <a:lstStyle/>
          <a:p>
            <a:pPr algn="l" indent="0" marL="0">
              <a:lnSpc>
                <a:spcPts val="5150"/>
              </a:lnSpc>
              <a:buNone/>
            </a:pPr>
            <a:r>
              <a:rPr lang="en-US" sz="4100" dirty="0">
                <a:solidFill>
                  <a:srgbClr val="091C53"/>
                </a:solidFill>
                <a:latin typeface="Instrument Sans Semi Bold" pitchFamily="34" charset="0"/>
                <a:ea typeface="Instrument Sans Semi Bold" pitchFamily="34" charset="-122"/>
                <a:cs typeface="Instrument Sans Semi Bold" pitchFamily="34" charset="-120"/>
              </a:rPr>
              <a:t>Subscription &amp; Shipping Impact</a:t>
            </a:r>
            <a:endParaRPr lang="en-US" sz="4100" dirty="0"/>
          </a:p>
        </p:txBody>
      </p:sp>
      <p:sp>
        <p:nvSpPr>
          <p:cNvPr id="4" name="Text 1"/>
          <p:cNvSpPr/>
          <p:nvPr/>
        </p:nvSpPr>
        <p:spPr>
          <a:xfrm>
            <a:off x="6223040" y="2378869"/>
            <a:ext cx="7670721" cy="336709"/>
          </a:xfrm>
          <a:prstGeom prst="rect">
            <a:avLst/>
          </a:prstGeom>
          <a:noFill/>
          <a:ln/>
        </p:spPr>
        <p:txBody>
          <a:bodyPr wrap="none" lIns="0" tIns="0" rIns="0" bIns="0" rtlCol="0" anchor="t"/>
          <a:lstStyle/>
          <a:p>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Comparing spending habits between subscribers and shipping preferences.</a:t>
            </a:r>
            <a:endParaRPr lang="en-US" sz="1650" dirty="0"/>
          </a:p>
        </p:txBody>
      </p:sp>
      <p:sp>
        <p:nvSpPr>
          <p:cNvPr id="5" name="Text 2"/>
          <p:cNvSpPr/>
          <p:nvPr/>
        </p:nvSpPr>
        <p:spPr>
          <a:xfrm>
            <a:off x="6223040" y="3057406"/>
            <a:ext cx="3703796" cy="557689"/>
          </a:xfrm>
          <a:prstGeom prst="rect">
            <a:avLst/>
          </a:prstGeom>
          <a:noFill/>
          <a:ln/>
        </p:spPr>
        <p:txBody>
          <a:bodyPr wrap="none" lIns="0" tIns="0" rIns="0" bIns="0" rtlCol="0" anchor="t"/>
          <a:lstStyle/>
          <a:p>
            <a:pPr algn="ctr" indent="0" marL="0">
              <a:lnSpc>
                <a:spcPts val="4350"/>
              </a:lnSpc>
              <a:buNone/>
            </a:pPr>
            <a:r>
              <a:rPr lang="en-US" sz="4350" dirty="0">
                <a:solidFill>
                  <a:srgbClr val="1E3063"/>
                </a:solidFill>
                <a:latin typeface="Instrument Sans Semi Bold" pitchFamily="34" charset="0"/>
                <a:ea typeface="Instrument Sans Semi Bold" pitchFamily="34" charset="-122"/>
                <a:cs typeface="Instrument Sans Semi Bold" pitchFamily="34" charset="-120"/>
              </a:rPr>
              <a:t>$60.19</a:t>
            </a:r>
            <a:endParaRPr lang="en-US" sz="4350" dirty="0"/>
          </a:p>
        </p:txBody>
      </p:sp>
      <p:sp>
        <p:nvSpPr>
          <p:cNvPr id="6" name="Text 3"/>
          <p:cNvSpPr/>
          <p:nvPr/>
        </p:nvSpPr>
        <p:spPr>
          <a:xfrm>
            <a:off x="6759535" y="3877985"/>
            <a:ext cx="2630805" cy="328851"/>
          </a:xfrm>
          <a:prstGeom prst="rect">
            <a:avLst/>
          </a:prstGeom>
          <a:noFill/>
          <a:ln/>
        </p:spPr>
        <p:txBody>
          <a:bodyPr wrap="none" lIns="0" tIns="0" rIns="0" bIns="0" rtlCol="0" anchor="t"/>
          <a:lstStyle/>
          <a:p>
            <a:pPr algn="ctr" indent="0" marL="0">
              <a:lnSpc>
                <a:spcPts val="2550"/>
              </a:lnSpc>
              <a:buNone/>
            </a:pPr>
            <a:r>
              <a:rPr lang="en-US" sz="2050" dirty="0">
                <a:solidFill>
                  <a:srgbClr val="1E3063"/>
                </a:solidFill>
                <a:latin typeface="Instrument Sans Semi Bold" pitchFamily="34" charset="0"/>
                <a:ea typeface="Instrument Sans Semi Bold" pitchFamily="34" charset="-122"/>
                <a:cs typeface="Instrument Sans Semi Bold" pitchFamily="34" charset="-120"/>
              </a:rPr>
              <a:t>Avg Spend: Express</a:t>
            </a:r>
            <a:endParaRPr lang="en-US" sz="2050" dirty="0"/>
          </a:p>
        </p:txBody>
      </p:sp>
      <p:sp>
        <p:nvSpPr>
          <p:cNvPr id="7" name="Text 4"/>
          <p:cNvSpPr/>
          <p:nvPr/>
        </p:nvSpPr>
        <p:spPr>
          <a:xfrm>
            <a:off x="6223040" y="4333042"/>
            <a:ext cx="3703796" cy="673418"/>
          </a:xfrm>
          <a:prstGeom prst="rect">
            <a:avLst/>
          </a:prstGeom>
          <a:noFill/>
          <a:ln/>
        </p:spPr>
        <p:txBody>
          <a:bodyPr wrap="square" lIns="0" tIns="0" rIns="0" bIns="0" rtlCol="0" anchor="t"/>
          <a:lstStyle/>
          <a:p>
            <a:pPr algn="ctr"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Express shipping users spend slightly more than standard users ($59.35).</a:t>
            </a:r>
            <a:endParaRPr lang="en-US" sz="1650" dirty="0"/>
          </a:p>
        </p:txBody>
      </p:sp>
      <p:sp>
        <p:nvSpPr>
          <p:cNvPr id="8" name="Text 5"/>
          <p:cNvSpPr/>
          <p:nvPr/>
        </p:nvSpPr>
        <p:spPr>
          <a:xfrm>
            <a:off x="10189845" y="3057406"/>
            <a:ext cx="3703915" cy="557689"/>
          </a:xfrm>
          <a:prstGeom prst="rect">
            <a:avLst/>
          </a:prstGeom>
          <a:noFill/>
          <a:ln/>
        </p:spPr>
        <p:txBody>
          <a:bodyPr wrap="none" lIns="0" tIns="0" rIns="0" bIns="0" rtlCol="0" anchor="t"/>
          <a:lstStyle/>
          <a:p>
            <a:pPr algn="ctr" indent="0" marL="0">
              <a:lnSpc>
                <a:spcPts val="4350"/>
              </a:lnSpc>
              <a:buNone/>
            </a:pPr>
            <a:r>
              <a:rPr lang="en-US" sz="4350" dirty="0">
                <a:solidFill>
                  <a:srgbClr val="1E3063"/>
                </a:solidFill>
                <a:latin typeface="Instrument Sans Semi Bold" pitchFamily="34" charset="0"/>
                <a:ea typeface="Instrument Sans Semi Bold" pitchFamily="34" charset="-122"/>
                <a:cs typeface="Instrument Sans Semi Bold" pitchFamily="34" charset="-120"/>
              </a:rPr>
              <a:t>$59.68</a:t>
            </a:r>
            <a:endParaRPr lang="en-US" sz="4350" dirty="0"/>
          </a:p>
        </p:txBody>
      </p:sp>
      <p:sp>
        <p:nvSpPr>
          <p:cNvPr id="9" name="Text 6"/>
          <p:cNvSpPr/>
          <p:nvPr/>
        </p:nvSpPr>
        <p:spPr>
          <a:xfrm>
            <a:off x="10636210" y="3877985"/>
            <a:ext cx="2811066" cy="328851"/>
          </a:xfrm>
          <a:prstGeom prst="rect">
            <a:avLst/>
          </a:prstGeom>
          <a:noFill/>
          <a:ln/>
        </p:spPr>
        <p:txBody>
          <a:bodyPr wrap="none" lIns="0" tIns="0" rIns="0" bIns="0" rtlCol="0" anchor="t"/>
          <a:lstStyle/>
          <a:p>
            <a:pPr algn="ctr" indent="0" marL="0">
              <a:lnSpc>
                <a:spcPts val="2550"/>
              </a:lnSpc>
              <a:buNone/>
            </a:pPr>
            <a:r>
              <a:rPr lang="en-US" sz="2050" dirty="0">
                <a:solidFill>
                  <a:srgbClr val="1E3063"/>
                </a:solidFill>
                <a:latin typeface="Instrument Sans Semi Bold" pitchFamily="34" charset="0"/>
                <a:ea typeface="Instrument Sans Semi Bold" pitchFamily="34" charset="-122"/>
                <a:cs typeface="Instrument Sans Semi Bold" pitchFamily="34" charset="-120"/>
              </a:rPr>
              <a:t>Avg Spend: Subscriber</a:t>
            </a:r>
            <a:endParaRPr lang="en-US" sz="2050" dirty="0"/>
          </a:p>
        </p:txBody>
      </p:sp>
      <p:sp>
        <p:nvSpPr>
          <p:cNvPr id="10" name="Text 7"/>
          <p:cNvSpPr/>
          <p:nvPr/>
        </p:nvSpPr>
        <p:spPr>
          <a:xfrm>
            <a:off x="10189845" y="4333042"/>
            <a:ext cx="3703915" cy="673418"/>
          </a:xfrm>
          <a:prstGeom prst="rect">
            <a:avLst/>
          </a:prstGeom>
          <a:noFill/>
          <a:ln/>
        </p:spPr>
        <p:txBody>
          <a:bodyPr wrap="square" lIns="0" tIns="0" rIns="0" bIns="0" rtlCol="0" anchor="t"/>
          <a:lstStyle/>
          <a:p>
            <a:pPr algn="ctr"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Subscribers maintain a consistent average purchase amount.</a:t>
            </a:r>
            <a:endParaRPr lang="en-US" sz="1650" dirty="0"/>
          </a:p>
        </p:txBody>
      </p:sp>
      <p:sp>
        <p:nvSpPr>
          <p:cNvPr id="11" name="Text 8"/>
          <p:cNvSpPr/>
          <p:nvPr/>
        </p:nvSpPr>
        <p:spPr>
          <a:xfrm>
            <a:off x="8206383" y="5532477"/>
            <a:ext cx="3703915" cy="557689"/>
          </a:xfrm>
          <a:prstGeom prst="rect">
            <a:avLst/>
          </a:prstGeom>
          <a:noFill/>
          <a:ln/>
        </p:spPr>
        <p:txBody>
          <a:bodyPr wrap="none" lIns="0" tIns="0" rIns="0" bIns="0" rtlCol="0" anchor="t"/>
          <a:lstStyle/>
          <a:p>
            <a:pPr algn="ctr" indent="0" marL="0">
              <a:lnSpc>
                <a:spcPts val="4350"/>
              </a:lnSpc>
              <a:buNone/>
            </a:pPr>
            <a:r>
              <a:rPr lang="en-US" sz="4350" dirty="0">
                <a:solidFill>
                  <a:srgbClr val="1E3063"/>
                </a:solidFill>
                <a:latin typeface="Instrument Sans Semi Bold" pitchFamily="34" charset="0"/>
                <a:ea typeface="Instrument Sans Semi Bold" pitchFamily="34" charset="-122"/>
                <a:cs typeface="Instrument Sans Semi Bold" pitchFamily="34" charset="-120"/>
              </a:rPr>
              <a:t>1053</a:t>
            </a:r>
            <a:endParaRPr lang="en-US" sz="4350" dirty="0"/>
          </a:p>
        </p:txBody>
      </p:sp>
      <p:sp>
        <p:nvSpPr>
          <p:cNvPr id="12" name="Text 9"/>
          <p:cNvSpPr/>
          <p:nvPr/>
        </p:nvSpPr>
        <p:spPr>
          <a:xfrm>
            <a:off x="8742878" y="6353056"/>
            <a:ext cx="2630805" cy="328851"/>
          </a:xfrm>
          <a:prstGeom prst="rect">
            <a:avLst/>
          </a:prstGeom>
          <a:noFill/>
          <a:ln/>
        </p:spPr>
        <p:txBody>
          <a:bodyPr wrap="none" lIns="0" tIns="0" rIns="0" bIns="0" rtlCol="0" anchor="t"/>
          <a:lstStyle/>
          <a:p>
            <a:pPr algn="ctr" indent="0" marL="0">
              <a:lnSpc>
                <a:spcPts val="2550"/>
              </a:lnSpc>
              <a:buNone/>
            </a:pPr>
            <a:r>
              <a:rPr lang="en-US" sz="2050" dirty="0">
                <a:solidFill>
                  <a:srgbClr val="1E3063"/>
                </a:solidFill>
                <a:latin typeface="Instrument Sans Semi Bold" pitchFamily="34" charset="0"/>
                <a:ea typeface="Instrument Sans Semi Bold" pitchFamily="34" charset="-122"/>
                <a:cs typeface="Instrument Sans Semi Bold" pitchFamily="34" charset="-120"/>
              </a:rPr>
              <a:t>Total Subscribers</a:t>
            </a:r>
            <a:endParaRPr lang="en-US" sz="2050" dirty="0"/>
          </a:p>
        </p:txBody>
      </p:sp>
      <p:sp>
        <p:nvSpPr>
          <p:cNvPr id="13" name="Text 10"/>
          <p:cNvSpPr/>
          <p:nvPr/>
        </p:nvSpPr>
        <p:spPr>
          <a:xfrm>
            <a:off x="8206383" y="6808113"/>
            <a:ext cx="3703915" cy="673418"/>
          </a:xfrm>
          <a:prstGeom prst="rect">
            <a:avLst/>
          </a:prstGeom>
          <a:noFill/>
          <a:ln/>
        </p:spPr>
        <p:txBody>
          <a:bodyPr wrap="square" lIns="0" tIns="0" rIns="0" bIns="0" rtlCol="0" anchor="t"/>
          <a:lstStyle/>
          <a:p>
            <a:pPr algn="ctr"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Subscribers generated $62,845 in total revenue.</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265992"/>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Top Rated Products</a:t>
            </a:r>
            <a:endParaRPr lang="en-US" sz="4450" dirty="0"/>
          </a:p>
        </p:txBody>
      </p:sp>
      <p:sp>
        <p:nvSpPr>
          <p:cNvPr id="3" name="Text 1"/>
          <p:cNvSpPr/>
          <p:nvPr/>
        </p:nvSpPr>
        <p:spPr>
          <a:xfrm>
            <a:off x="793790" y="2428399"/>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Identification of the top 5 products based on average customer review ratings.</a:t>
            </a:r>
            <a:endParaRPr lang="en-US" sz="1750" dirty="0"/>
          </a:p>
        </p:txBody>
      </p:sp>
      <p:sp>
        <p:nvSpPr>
          <p:cNvPr id="4" name="Shape 2"/>
          <p:cNvSpPr/>
          <p:nvPr/>
        </p:nvSpPr>
        <p:spPr>
          <a:xfrm>
            <a:off x="793790" y="3046452"/>
            <a:ext cx="13042821" cy="3917156"/>
          </a:xfrm>
          <a:prstGeom prst="roundRect">
            <a:avLst>
              <a:gd name="adj" fmla="val 5212"/>
            </a:avLst>
          </a:prstGeom>
          <a:noFill/>
          <a:ln w="7620">
            <a:solidFill>
              <a:srgbClr val="000000">
                <a:alpha val="8000"/>
              </a:srgbClr>
            </a:solidFill>
            <a:prstDash val="solid"/>
          </a:ln>
        </p:spPr>
      </p:sp>
      <p:sp>
        <p:nvSpPr>
          <p:cNvPr id="5" name="Shape 3"/>
          <p:cNvSpPr/>
          <p:nvPr/>
        </p:nvSpPr>
        <p:spPr>
          <a:xfrm>
            <a:off x="801410" y="3054072"/>
            <a:ext cx="13027581" cy="650319"/>
          </a:xfrm>
          <a:prstGeom prst="rect">
            <a:avLst/>
          </a:prstGeom>
          <a:solidFill>
            <a:srgbClr val="FFFFFF">
              <a:alpha val="4000"/>
            </a:srgbClr>
          </a:solidFill>
          <a:ln/>
        </p:spPr>
      </p:sp>
      <p:sp>
        <p:nvSpPr>
          <p:cNvPr id="6" name="Text 4"/>
          <p:cNvSpPr/>
          <p:nvPr/>
        </p:nvSpPr>
        <p:spPr>
          <a:xfrm>
            <a:off x="1028343" y="3197781"/>
            <a:ext cx="7359015" cy="362903"/>
          </a:xfrm>
          <a:prstGeom prst="rect">
            <a:avLst/>
          </a:prstGeom>
          <a:noFill/>
          <a:ln/>
        </p:spPr>
        <p:txBody>
          <a:bodyPr wrap="none" lIns="0" tIns="0" rIns="0" bIns="0" rtlCol="0" anchor="t"/>
          <a:lstStyle/>
          <a:p>
            <a:pPr algn="l" indent="0" marL="0">
              <a:lnSpc>
                <a:spcPts val="2850"/>
              </a:lnSpc>
              <a:buNone/>
            </a:pPr>
            <a:r>
              <a:rPr lang="en-US" sz="1750" b="1" dirty="0">
                <a:solidFill>
                  <a:srgbClr val="1E3063"/>
                </a:solidFill>
                <a:latin typeface="Instrument Sans Medium" pitchFamily="34" charset="0"/>
                <a:ea typeface="Instrument Sans Medium" pitchFamily="34" charset="-122"/>
                <a:cs typeface="Instrument Sans Medium" pitchFamily="34" charset="-120"/>
              </a:rPr>
              <a:t>Product Name</a:t>
            </a:r>
            <a:endParaRPr lang="en-US" sz="1750" dirty="0"/>
          </a:p>
        </p:txBody>
      </p:sp>
      <p:sp>
        <p:nvSpPr>
          <p:cNvPr id="7" name="Text 5"/>
          <p:cNvSpPr/>
          <p:nvPr/>
        </p:nvSpPr>
        <p:spPr>
          <a:xfrm>
            <a:off x="8848606" y="3197781"/>
            <a:ext cx="4753570" cy="362903"/>
          </a:xfrm>
          <a:prstGeom prst="rect">
            <a:avLst/>
          </a:prstGeom>
          <a:noFill/>
          <a:ln/>
        </p:spPr>
        <p:txBody>
          <a:bodyPr wrap="none" lIns="0" tIns="0" rIns="0" bIns="0" rtlCol="0" anchor="t"/>
          <a:lstStyle/>
          <a:p>
            <a:pPr algn="l" indent="0" marL="0">
              <a:lnSpc>
                <a:spcPts val="2850"/>
              </a:lnSpc>
              <a:buNone/>
            </a:pPr>
            <a:r>
              <a:rPr lang="en-US" sz="1750" b="1" dirty="0">
                <a:solidFill>
                  <a:srgbClr val="1E3063"/>
                </a:solidFill>
                <a:latin typeface="Instrument Sans Medium" pitchFamily="34" charset="0"/>
                <a:ea typeface="Instrument Sans Medium" pitchFamily="34" charset="-122"/>
                <a:cs typeface="Instrument Sans Medium" pitchFamily="34" charset="-120"/>
              </a:rPr>
              <a:t>Avg Rating</a:t>
            </a:r>
            <a:endParaRPr lang="en-US" sz="1750" dirty="0"/>
          </a:p>
        </p:txBody>
      </p:sp>
      <p:sp>
        <p:nvSpPr>
          <p:cNvPr id="8" name="Shape 6"/>
          <p:cNvSpPr/>
          <p:nvPr/>
        </p:nvSpPr>
        <p:spPr>
          <a:xfrm>
            <a:off x="801410" y="3704392"/>
            <a:ext cx="13027581" cy="650319"/>
          </a:xfrm>
          <a:prstGeom prst="rect">
            <a:avLst/>
          </a:prstGeom>
          <a:solidFill>
            <a:srgbClr val="000000">
              <a:alpha val="4000"/>
            </a:srgbClr>
          </a:solidFill>
          <a:ln/>
        </p:spPr>
      </p:sp>
      <p:sp>
        <p:nvSpPr>
          <p:cNvPr id="9" name="Text 7"/>
          <p:cNvSpPr/>
          <p:nvPr/>
        </p:nvSpPr>
        <p:spPr>
          <a:xfrm>
            <a:off x="1028343" y="3848100"/>
            <a:ext cx="7359015"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Gloves</a:t>
            </a:r>
            <a:endParaRPr lang="en-US" sz="1750" dirty="0"/>
          </a:p>
        </p:txBody>
      </p:sp>
      <p:sp>
        <p:nvSpPr>
          <p:cNvPr id="10" name="Text 8"/>
          <p:cNvSpPr/>
          <p:nvPr/>
        </p:nvSpPr>
        <p:spPr>
          <a:xfrm>
            <a:off x="8848606" y="3848100"/>
            <a:ext cx="4753570"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3.86%</a:t>
            </a:r>
            <a:endParaRPr lang="en-US" sz="1750" dirty="0"/>
          </a:p>
        </p:txBody>
      </p:sp>
      <p:sp>
        <p:nvSpPr>
          <p:cNvPr id="11" name="Shape 9"/>
          <p:cNvSpPr/>
          <p:nvPr/>
        </p:nvSpPr>
        <p:spPr>
          <a:xfrm>
            <a:off x="801410" y="4354711"/>
            <a:ext cx="13027581" cy="650319"/>
          </a:xfrm>
          <a:prstGeom prst="rect">
            <a:avLst/>
          </a:prstGeom>
          <a:solidFill>
            <a:srgbClr val="FFFFFF">
              <a:alpha val="4000"/>
            </a:srgbClr>
          </a:solidFill>
          <a:ln/>
        </p:spPr>
      </p:sp>
      <p:sp>
        <p:nvSpPr>
          <p:cNvPr id="12" name="Text 10"/>
          <p:cNvSpPr/>
          <p:nvPr/>
        </p:nvSpPr>
        <p:spPr>
          <a:xfrm>
            <a:off x="1028343" y="4498419"/>
            <a:ext cx="7359015"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Sandals</a:t>
            </a:r>
            <a:endParaRPr lang="en-US" sz="1750" dirty="0"/>
          </a:p>
        </p:txBody>
      </p:sp>
      <p:sp>
        <p:nvSpPr>
          <p:cNvPr id="13" name="Text 11"/>
          <p:cNvSpPr/>
          <p:nvPr/>
        </p:nvSpPr>
        <p:spPr>
          <a:xfrm>
            <a:off x="8848606" y="4498419"/>
            <a:ext cx="4753570"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3.84%</a:t>
            </a:r>
            <a:endParaRPr lang="en-US" sz="1750" dirty="0"/>
          </a:p>
        </p:txBody>
      </p:sp>
      <p:sp>
        <p:nvSpPr>
          <p:cNvPr id="14" name="Shape 12"/>
          <p:cNvSpPr/>
          <p:nvPr/>
        </p:nvSpPr>
        <p:spPr>
          <a:xfrm>
            <a:off x="801410" y="5005030"/>
            <a:ext cx="13027581" cy="650319"/>
          </a:xfrm>
          <a:prstGeom prst="rect">
            <a:avLst/>
          </a:prstGeom>
          <a:solidFill>
            <a:srgbClr val="000000">
              <a:alpha val="4000"/>
            </a:srgbClr>
          </a:solidFill>
          <a:ln/>
        </p:spPr>
      </p:sp>
      <p:sp>
        <p:nvSpPr>
          <p:cNvPr id="15" name="Text 13"/>
          <p:cNvSpPr/>
          <p:nvPr/>
        </p:nvSpPr>
        <p:spPr>
          <a:xfrm>
            <a:off x="1028343" y="5148739"/>
            <a:ext cx="7359015"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Boots</a:t>
            </a:r>
            <a:endParaRPr lang="en-US" sz="1750" dirty="0"/>
          </a:p>
        </p:txBody>
      </p:sp>
      <p:sp>
        <p:nvSpPr>
          <p:cNvPr id="16" name="Text 14"/>
          <p:cNvSpPr/>
          <p:nvPr/>
        </p:nvSpPr>
        <p:spPr>
          <a:xfrm>
            <a:off x="8848606" y="5148739"/>
            <a:ext cx="4753570"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3.82%</a:t>
            </a:r>
            <a:endParaRPr lang="en-US" sz="1750" dirty="0"/>
          </a:p>
        </p:txBody>
      </p:sp>
      <p:sp>
        <p:nvSpPr>
          <p:cNvPr id="17" name="Shape 15"/>
          <p:cNvSpPr/>
          <p:nvPr/>
        </p:nvSpPr>
        <p:spPr>
          <a:xfrm>
            <a:off x="801410" y="5655350"/>
            <a:ext cx="13027581" cy="650319"/>
          </a:xfrm>
          <a:prstGeom prst="rect">
            <a:avLst/>
          </a:prstGeom>
          <a:solidFill>
            <a:srgbClr val="FFFFFF">
              <a:alpha val="4000"/>
            </a:srgbClr>
          </a:solidFill>
          <a:ln/>
        </p:spPr>
      </p:sp>
      <p:sp>
        <p:nvSpPr>
          <p:cNvPr id="18" name="Text 16"/>
          <p:cNvSpPr/>
          <p:nvPr/>
        </p:nvSpPr>
        <p:spPr>
          <a:xfrm>
            <a:off x="1028343" y="5799058"/>
            <a:ext cx="7359015"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Hat</a:t>
            </a:r>
            <a:endParaRPr lang="en-US" sz="1750" dirty="0"/>
          </a:p>
        </p:txBody>
      </p:sp>
      <p:sp>
        <p:nvSpPr>
          <p:cNvPr id="19" name="Text 17"/>
          <p:cNvSpPr/>
          <p:nvPr/>
        </p:nvSpPr>
        <p:spPr>
          <a:xfrm>
            <a:off x="8848606" y="5799058"/>
            <a:ext cx="4753570"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3.8%</a:t>
            </a:r>
            <a:endParaRPr lang="en-US" sz="1750" dirty="0"/>
          </a:p>
        </p:txBody>
      </p:sp>
      <p:sp>
        <p:nvSpPr>
          <p:cNvPr id="20" name="Shape 18"/>
          <p:cNvSpPr/>
          <p:nvPr/>
        </p:nvSpPr>
        <p:spPr>
          <a:xfrm>
            <a:off x="801410" y="6305669"/>
            <a:ext cx="13027581" cy="650319"/>
          </a:xfrm>
          <a:prstGeom prst="rect">
            <a:avLst/>
          </a:prstGeom>
          <a:solidFill>
            <a:srgbClr val="000000">
              <a:alpha val="4000"/>
            </a:srgbClr>
          </a:solidFill>
          <a:ln/>
        </p:spPr>
      </p:sp>
      <p:sp>
        <p:nvSpPr>
          <p:cNvPr id="21" name="Text 19"/>
          <p:cNvSpPr/>
          <p:nvPr/>
        </p:nvSpPr>
        <p:spPr>
          <a:xfrm>
            <a:off x="1028343" y="6449378"/>
            <a:ext cx="7359015"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Skirt</a:t>
            </a:r>
            <a:endParaRPr lang="en-US" sz="1750" dirty="0"/>
          </a:p>
        </p:txBody>
      </p:sp>
      <p:sp>
        <p:nvSpPr>
          <p:cNvPr id="22" name="Text 20"/>
          <p:cNvSpPr/>
          <p:nvPr/>
        </p:nvSpPr>
        <p:spPr>
          <a:xfrm>
            <a:off x="8848606" y="6449378"/>
            <a:ext cx="4753570"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3.78%</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82322" y="378976"/>
            <a:ext cx="6391037" cy="430649"/>
          </a:xfrm>
          <a:prstGeom prst="rect">
            <a:avLst/>
          </a:prstGeom>
          <a:noFill/>
          <a:ln/>
        </p:spPr>
        <p:txBody>
          <a:bodyPr wrap="none" lIns="0" tIns="0" rIns="0" bIns="0" rtlCol="0" anchor="t"/>
          <a:lstStyle/>
          <a:p>
            <a:pPr algn="l" indent="0" marL="0">
              <a:lnSpc>
                <a:spcPts val="3350"/>
              </a:lnSpc>
              <a:buNone/>
            </a:pPr>
            <a:r>
              <a:rPr lang="en-US" sz="2700" dirty="0">
                <a:solidFill>
                  <a:srgbClr val="091C53"/>
                </a:solidFill>
                <a:latin typeface="Instrument Sans Semi Bold" pitchFamily="34" charset="0"/>
                <a:ea typeface="Instrument Sans Semi Bold" pitchFamily="34" charset="-122"/>
                <a:cs typeface="Instrument Sans Semi Bold" pitchFamily="34" charset="-120"/>
              </a:rPr>
              <a:t>Discount Dependency &amp; High Spenders</a:t>
            </a:r>
            <a:endParaRPr lang="en-US" sz="2700" dirty="0"/>
          </a:p>
        </p:txBody>
      </p:sp>
      <p:sp>
        <p:nvSpPr>
          <p:cNvPr id="3" name="Text 1"/>
          <p:cNvSpPr/>
          <p:nvPr/>
        </p:nvSpPr>
        <p:spPr>
          <a:xfrm>
            <a:off x="482322" y="1085255"/>
            <a:ext cx="13665756" cy="220504"/>
          </a:xfrm>
          <a:prstGeom prst="rect">
            <a:avLst/>
          </a:prstGeom>
          <a:noFill/>
          <a:ln/>
        </p:spPr>
        <p:txBody>
          <a:bodyPr wrap="none" lIns="0" tIns="0" rIns="0" bIns="0" rtlCol="0" anchor="t"/>
          <a:lstStyle/>
          <a:p>
            <a:pPr algn="l" indent="0" marL="0">
              <a:lnSpc>
                <a:spcPts val="1700"/>
              </a:lnSpc>
              <a:buNone/>
            </a:pPr>
            <a:r>
              <a:rPr lang="en-US" sz="1050" dirty="0">
                <a:solidFill>
                  <a:srgbClr val="1E3063"/>
                </a:solidFill>
                <a:latin typeface="Instrument Sans Medium" pitchFamily="34" charset="0"/>
                <a:ea typeface="Instrument Sans Medium" pitchFamily="34" charset="-122"/>
                <a:cs typeface="Instrument Sans Medium" pitchFamily="34" charset="-120"/>
              </a:rPr>
              <a:t>Analyzing the relationship between discounts and purchase volume.</a:t>
            </a:r>
            <a:endParaRPr lang="en-US" sz="1050" dirty="0"/>
          </a:p>
        </p:txBody>
      </p:sp>
      <p:sp>
        <p:nvSpPr>
          <p:cNvPr id="4" name="Shape 2"/>
          <p:cNvSpPr/>
          <p:nvPr/>
        </p:nvSpPr>
        <p:spPr>
          <a:xfrm>
            <a:off x="482322" y="1460778"/>
            <a:ext cx="6763941" cy="1237893"/>
          </a:xfrm>
          <a:prstGeom prst="roundRect">
            <a:avLst>
              <a:gd name="adj" fmla="val 10021"/>
            </a:avLst>
          </a:prstGeom>
          <a:solidFill>
            <a:srgbClr val="FFFFFF"/>
          </a:solidFill>
          <a:ln w="15240">
            <a:solidFill>
              <a:srgbClr val="B4CCE3"/>
            </a:solidFill>
            <a:prstDash val="solid"/>
          </a:ln>
        </p:spPr>
      </p:sp>
      <p:sp>
        <p:nvSpPr>
          <p:cNvPr id="5" name="Shape 3"/>
          <p:cNvSpPr/>
          <p:nvPr/>
        </p:nvSpPr>
        <p:spPr>
          <a:xfrm>
            <a:off x="497562" y="1476018"/>
            <a:ext cx="6733461" cy="413504"/>
          </a:xfrm>
          <a:prstGeom prst="roundRect">
            <a:avLst>
              <a:gd name="adj" fmla="val 25578"/>
            </a:avLst>
          </a:prstGeom>
          <a:solidFill>
            <a:srgbClr val="CEE6FD"/>
          </a:solidFill>
          <a:ln/>
        </p:spPr>
      </p:sp>
      <p:sp>
        <p:nvSpPr>
          <p:cNvPr id="6" name="Text 4"/>
          <p:cNvSpPr/>
          <p:nvPr/>
        </p:nvSpPr>
        <p:spPr>
          <a:xfrm>
            <a:off x="635318" y="2027277"/>
            <a:ext cx="2503289" cy="215265"/>
          </a:xfrm>
          <a:prstGeom prst="rect">
            <a:avLst/>
          </a:prstGeom>
          <a:noFill/>
          <a:ln/>
        </p:spPr>
        <p:txBody>
          <a:bodyPr wrap="none" lIns="0" tIns="0" rIns="0" bIns="0" rtlCol="0" anchor="t"/>
          <a:lstStyle/>
          <a:p>
            <a:pPr algn="l" indent="0" marL="0">
              <a:lnSpc>
                <a:spcPts val="1650"/>
              </a:lnSpc>
              <a:buNone/>
            </a:pPr>
            <a:r>
              <a:rPr lang="en-US" sz="1350" dirty="0">
                <a:solidFill>
                  <a:srgbClr val="1E3063"/>
                </a:solidFill>
                <a:latin typeface="Instrument Sans Semi Bold" pitchFamily="34" charset="0"/>
                <a:ea typeface="Instrument Sans Semi Bold" pitchFamily="34" charset="-122"/>
                <a:cs typeface="Instrument Sans Semi Bold" pitchFamily="34" charset="-120"/>
              </a:rPr>
              <a:t>Discount-Dependent Products</a:t>
            </a:r>
            <a:endParaRPr lang="en-US" sz="1350" dirty="0"/>
          </a:p>
        </p:txBody>
      </p:sp>
      <p:sp>
        <p:nvSpPr>
          <p:cNvPr id="7" name="Text 5"/>
          <p:cNvSpPr/>
          <p:nvPr/>
        </p:nvSpPr>
        <p:spPr>
          <a:xfrm>
            <a:off x="635318" y="2325172"/>
            <a:ext cx="6457950" cy="220504"/>
          </a:xfrm>
          <a:prstGeom prst="rect">
            <a:avLst/>
          </a:prstGeom>
          <a:noFill/>
          <a:ln/>
        </p:spPr>
        <p:txBody>
          <a:bodyPr wrap="none" lIns="0" tIns="0" rIns="0" bIns="0" rtlCol="0" anchor="t"/>
          <a:lstStyle/>
          <a:p>
            <a:pPr algn="l" indent="0" marL="0">
              <a:lnSpc>
                <a:spcPts val="1700"/>
              </a:lnSpc>
              <a:buNone/>
            </a:pPr>
            <a:r>
              <a:rPr lang="en-US" sz="1050" dirty="0">
                <a:solidFill>
                  <a:srgbClr val="1E3063"/>
                </a:solidFill>
                <a:latin typeface="Instrument Sans Medium" pitchFamily="34" charset="0"/>
                <a:ea typeface="Instrument Sans Medium" pitchFamily="34" charset="-122"/>
                <a:cs typeface="Instrument Sans Medium" pitchFamily="34" charset="-120"/>
              </a:rPr>
              <a:t>Products with highest discount usage: </a:t>
            </a:r>
            <a:pPr algn="l" indent="0" marL="0">
              <a:lnSpc>
                <a:spcPts val="1700"/>
              </a:lnSpc>
              <a:buNone/>
            </a:pPr>
            <a:r>
              <a:rPr lang="en-US" sz="1050" b="1" dirty="0">
                <a:solidFill>
                  <a:srgbClr val="1E3063"/>
                </a:solidFill>
                <a:latin typeface="Instrument Sans Medium" pitchFamily="34" charset="0"/>
                <a:ea typeface="Instrument Sans Medium" pitchFamily="34" charset="-122"/>
                <a:cs typeface="Instrument Sans Medium" pitchFamily="34" charset="-120"/>
              </a:rPr>
              <a:t>Blouse, Jewelry, Pants, Shirt, and Shorts.</a:t>
            </a:r>
            <a:endParaRPr lang="en-US" sz="1050" dirty="0"/>
          </a:p>
        </p:txBody>
      </p:sp>
      <p:sp>
        <p:nvSpPr>
          <p:cNvPr id="8" name="Shape 6"/>
          <p:cNvSpPr/>
          <p:nvPr/>
        </p:nvSpPr>
        <p:spPr>
          <a:xfrm>
            <a:off x="7384018" y="1460778"/>
            <a:ext cx="6764060" cy="1237893"/>
          </a:xfrm>
          <a:prstGeom prst="roundRect">
            <a:avLst>
              <a:gd name="adj" fmla="val 10021"/>
            </a:avLst>
          </a:prstGeom>
          <a:solidFill>
            <a:srgbClr val="FFFFFF"/>
          </a:solidFill>
          <a:ln w="15240">
            <a:solidFill>
              <a:srgbClr val="B4CCE3"/>
            </a:solidFill>
            <a:prstDash val="solid"/>
          </a:ln>
        </p:spPr>
      </p:sp>
      <p:sp>
        <p:nvSpPr>
          <p:cNvPr id="9" name="Shape 7"/>
          <p:cNvSpPr/>
          <p:nvPr/>
        </p:nvSpPr>
        <p:spPr>
          <a:xfrm>
            <a:off x="7399258" y="1476018"/>
            <a:ext cx="6733580" cy="413504"/>
          </a:xfrm>
          <a:prstGeom prst="roundRect">
            <a:avLst>
              <a:gd name="adj" fmla="val 25578"/>
            </a:avLst>
          </a:prstGeom>
          <a:solidFill>
            <a:srgbClr val="CEE6FD"/>
          </a:solidFill>
          <a:ln/>
        </p:spPr>
      </p:sp>
      <p:sp>
        <p:nvSpPr>
          <p:cNvPr id="10" name="Text 8"/>
          <p:cNvSpPr/>
          <p:nvPr/>
        </p:nvSpPr>
        <p:spPr>
          <a:xfrm>
            <a:off x="7537013" y="2027277"/>
            <a:ext cx="2497098" cy="215265"/>
          </a:xfrm>
          <a:prstGeom prst="rect">
            <a:avLst/>
          </a:prstGeom>
          <a:noFill/>
          <a:ln/>
        </p:spPr>
        <p:txBody>
          <a:bodyPr wrap="none" lIns="0" tIns="0" rIns="0" bIns="0" rtlCol="0" anchor="t"/>
          <a:lstStyle/>
          <a:p>
            <a:pPr algn="l" indent="0" marL="0">
              <a:lnSpc>
                <a:spcPts val="1650"/>
              </a:lnSpc>
              <a:buNone/>
            </a:pPr>
            <a:r>
              <a:rPr lang="en-US" sz="1350" dirty="0">
                <a:solidFill>
                  <a:srgbClr val="1E3063"/>
                </a:solidFill>
                <a:latin typeface="Instrument Sans Semi Bold" pitchFamily="34" charset="0"/>
                <a:ea typeface="Instrument Sans Semi Bold" pitchFamily="34" charset="-122"/>
                <a:cs typeface="Instrument Sans Semi Bold" pitchFamily="34" charset="-120"/>
              </a:rPr>
              <a:t>High-Spending Discount Users</a:t>
            </a:r>
            <a:endParaRPr lang="en-US" sz="1350" dirty="0"/>
          </a:p>
        </p:txBody>
      </p:sp>
      <p:sp>
        <p:nvSpPr>
          <p:cNvPr id="11" name="Text 9"/>
          <p:cNvSpPr/>
          <p:nvPr/>
        </p:nvSpPr>
        <p:spPr>
          <a:xfrm>
            <a:off x="7537013" y="2325172"/>
            <a:ext cx="6458069" cy="220504"/>
          </a:xfrm>
          <a:prstGeom prst="rect">
            <a:avLst/>
          </a:prstGeom>
          <a:noFill/>
          <a:ln/>
        </p:spPr>
        <p:txBody>
          <a:bodyPr wrap="none" lIns="0" tIns="0" rIns="0" bIns="0" rtlCol="0" anchor="t"/>
          <a:lstStyle/>
          <a:p>
            <a:pPr algn="l" indent="0" marL="0">
              <a:lnSpc>
                <a:spcPts val="1700"/>
              </a:lnSpc>
              <a:buNone/>
            </a:pPr>
            <a:r>
              <a:rPr lang="en-US" sz="1050" dirty="0">
                <a:solidFill>
                  <a:srgbClr val="1E3063"/>
                </a:solidFill>
                <a:latin typeface="Instrument Sans Medium" pitchFamily="34" charset="0"/>
                <a:ea typeface="Instrument Sans Medium" pitchFamily="34" charset="-122"/>
                <a:cs typeface="Instrument Sans Medium" pitchFamily="34" charset="-120"/>
              </a:rPr>
              <a:t>Identified customers who utilize discounts but maintain spending above the $59.75 average.</a:t>
            </a:r>
            <a:endParaRPr lang="en-US" sz="1050" dirty="0"/>
          </a:p>
        </p:txBody>
      </p:sp>
      <p:pic>
        <p:nvPicPr>
          <p:cNvPr id="12" name="Image 0" descr="preencoded.png">    </p:cNvPr>
          <p:cNvPicPr>
            <a:picLocks noChangeAspect="1"/>
          </p:cNvPicPr>
          <p:nvPr/>
        </p:nvPicPr>
        <p:blipFill>
          <a:blip r:embed="rId1"/>
          <a:stretch>
            <a:fillRect/>
          </a:stretch>
        </p:blipFill>
        <p:spPr>
          <a:xfrm>
            <a:off x="2190512" y="2853690"/>
            <a:ext cx="10249257" cy="6405682"/>
          </a:xfrm>
          <a:prstGeom prst="rect">
            <a:avLst/>
          </a:prstGeom>
        </p:spPr>
      </p:pic>
      <p:sp>
        <p:nvSpPr>
          <p:cNvPr id="13" name="Text 10"/>
          <p:cNvSpPr/>
          <p:nvPr/>
        </p:nvSpPr>
        <p:spPr>
          <a:xfrm>
            <a:off x="2764544" y="5864360"/>
            <a:ext cx="2951738" cy="384341"/>
          </a:xfrm>
          <a:prstGeom prst="rect">
            <a:avLst/>
          </a:prstGeom>
          <a:noFill/>
          <a:ln/>
        </p:spPr>
        <p:txBody>
          <a:bodyPr wrap="none" lIns="0" tIns="0" rIns="0" bIns="0" rtlCol="0" anchor="t"/>
          <a:lstStyle/>
          <a:p>
            <a:pPr algn="ctr" indent="0" marL="0">
              <a:lnSpc>
                <a:spcPts val="2250"/>
              </a:lnSpc>
              <a:buNone/>
            </a:pPr>
            <a:r>
              <a:rPr lang="en-US" sz="1800" dirty="0">
                <a:solidFill>
                  <a:srgbClr val="000000"/>
                </a:solidFill>
                <a:latin typeface="Instrument Sans Semi Bold" pitchFamily="34" charset="0"/>
                <a:ea typeface="Instrument Sans Semi Bold" pitchFamily="34" charset="-122"/>
                <a:cs typeface="Instrument Sans Semi Bold" pitchFamily="34" charset="-120"/>
              </a:rPr>
              <a:t>Discount Users</a:t>
            </a:r>
            <a:endParaRPr lang="en-US" sz="1800" dirty="0"/>
          </a:p>
        </p:txBody>
      </p:sp>
      <p:sp>
        <p:nvSpPr>
          <p:cNvPr id="14" name="Text 11"/>
          <p:cNvSpPr/>
          <p:nvPr/>
        </p:nvSpPr>
        <p:spPr>
          <a:xfrm>
            <a:off x="9170225" y="5864360"/>
            <a:ext cx="2951739" cy="384341"/>
          </a:xfrm>
          <a:prstGeom prst="rect">
            <a:avLst/>
          </a:prstGeom>
          <a:noFill/>
          <a:ln/>
        </p:spPr>
        <p:txBody>
          <a:bodyPr wrap="none" lIns="0" tIns="0" rIns="0" bIns="0" rtlCol="0" anchor="t"/>
          <a:lstStyle/>
          <a:p>
            <a:pPr algn="ctr" indent="0" marL="0">
              <a:lnSpc>
                <a:spcPts val="2250"/>
              </a:lnSpc>
              <a:buNone/>
            </a:pPr>
            <a:r>
              <a:rPr lang="en-US" sz="1800" dirty="0">
                <a:solidFill>
                  <a:srgbClr val="000000"/>
                </a:solidFill>
                <a:latin typeface="Instrument Sans Semi Bold" pitchFamily="34" charset="0"/>
                <a:ea typeface="Instrument Sans Semi Bold" pitchFamily="34" charset="-122"/>
                <a:cs typeface="Instrument Sans Semi Bold" pitchFamily="34" charset="-120"/>
              </a:rPr>
              <a:t>High Spenders</a:t>
            </a:r>
            <a:endParaRPr lang="en-US" sz="1800" dirty="0"/>
          </a:p>
        </p:txBody>
      </p:sp>
      <p:sp>
        <p:nvSpPr>
          <p:cNvPr id="15" name="Text 12"/>
          <p:cNvSpPr/>
          <p:nvPr/>
        </p:nvSpPr>
        <p:spPr>
          <a:xfrm>
            <a:off x="6351726" y="5480019"/>
            <a:ext cx="1926829" cy="1153023"/>
          </a:xfrm>
          <a:prstGeom prst="rect">
            <a:avLst/>
          </a:prstGeom>
          <a:noFill/>
          <a:ln/>
        </p:spPr>
        <p:txBody>
          <a:bodyPr wrap="square" lIns="0" tIns="0" rIns="0" bIns="0" rtlCol="0" anchor="t"/>
          <a:lstStyle/>
          <a:p>
            <a:pPr algn="ctr" indent="0" marL="0">
              <a:lnSpc>
                <a:spcPts val="2250"/>
              </a:lnSpc>
              <a:buNone/>
            </a:pPr>
            <a:r>
              <a:rPr lang="en-US" sz="1800" dirty="0">
                <a:solidFill>
                  <a:srgbClr val="000000"/>
                </a:solidFill>
                <a:latin typeface="Instrument Sans Semi Bold" pitchFamily="34" charset="0"/>
                <a:ea typeface="Instrument Sans Semi Bold" pitchFamily="34" charset="-122"/>
                <a:cs typeface="Instrument Sans Semi Bold" pitchFamily="34" charset="-120"/>
              </a:rPr>
              <a:t>Promo Users with High Transactions</a:t>
            </a:r>
            <a:endParaRPr lang="en-US" sz="18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080617"/>
            <a:ext cx="9016127"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Customer Segmentation Strategy</a:t>
            </a:r>
            <a:endParaRPr lang="en-US" sz="4450" dirty="0"/>
          </a:p>
        </p:txBody>
      </p:sp>
      <p:sp>
        <p:nvSpPr>
          <p:cNvPr id="3" name="Text 1"/>
          <p:cNvSpPr/>
          <p:nvPr/>
        </p:nvSpPr>
        <p:spPr>
          <a:xfrm>
            <a:off x="793790" y="3243024"/>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Classification of the 3,900 customers based on their purchase history and loyalty.</a:t>
            </a:r>
            <a:endParaRPr lang="en-US" sz="1750" dirty="0"/>
          </a:p>
        </p:txBody>
      </p:sp>
      <p:sp>
        <p:nvSpPr>
          <p:cNvPr id="4" name="Shape 2"/>
          <p:cNvSpPr/>
          <p:nvPr/>
        </p:nvSpPr>
        <p:spPr>
          <a:xfrm>
            <a:off x="793790" y="3861078"/>
            <a:ext cx="13042821" cy="1669852"/>
          </a:xfrm>
          <a:prstGeom prst="roundRect">
            <a:avLst>
              <a:gd name="adj" fmla="val 12225"/>
            </a:avLst>
          </a:prstGeom>
          <a:solidFill>
            <a:srgbClr val="CEE6FD"/>
          </a:solidFill>
          <a:ln/>
        </p:spPr>
      </p:sp>
      <p:sp>
        <p:nvSpPr>
          <p:cNvPr id="5" name="Shape 3"/>
          <p:cNvSpPr/>
          <p:nvPr/>
        </p:nvSpPr>
        <p:spPr>
          <a:xfrm>
            <a:off x="793790" y="3861078"/>
            <a:ext cx="4347567" cy="1669852"/>
          </a:xfrm>
          <a:prstGeom prst="roundRect">
            <a:avLst>
              <a:gd name="adj" fmla="val 12225"/>
            </a:avLst>
          </a:prstGeom>
          <a:solidFill>
            <a:srgbClr val="CEE6FD"/>
          </a:solidFill>
          <a:ln/>
        </p:spPr>
      </p:sp>
      <p:sp>
        <p:nvSpPr>
          <p:cNvPr id="6" name="Text 4"/>
          <p:cNvSpPr/>
          <p:nvPr/>
        </p:nvSpPr>
        <p:spPr>
          <a:xfrm>
            <a:off x="1020604" y="408789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New</a:t>
            </a:r>
            <a:endParaRPr lang="en-US" sz="2200" dirty="0"/>
          </a:p>
        </p:txBody>
      </p:sp>
      <p:sp>
        <p:nvSpPr>
          <p:cNvPr id="7" name="Text 5"/>
          <p:cNvSpPr/>
          <p:nvPr/>
        </p:nvSpPr>
        <p:spPr>
          <a:xfrm>
            <a:off x="1020604" y="4578310"/>
            <a:ext cx="3893939"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Customers with only 1 previous purchase.</a:t>
            </a:r>
            <a:endParaRPr lang="en-US" sz="1750" dirty="0"/>
          </a:p>
        </p:txBody>
      </p:sp>
      <p:sp>
        <p:nvSpPr>
          <p:cNvPr id="8" name="Shape 6"/>
          <p:cNvSpPr/>
          <p:nvPr/>
        </p:nvSpPr>
        <p:spPr>
          <a:xfrm>
            <a:off x="5141357" y="3861078"/>
            <a:ext cx="4347567" cy="1669852"/>
          </a:xfrm>
          <a:prstGeom prst="rect">
            <a:avLst/>
          </a:prstGeom>
          <a:solidFill>
            <a:srgbClr val="CEE6FD"/>
          </a:solidFill>
          <a:ln/>
        </p:spPr>
      </p:sp>
      <p:sp>
        <p:nvSpPr>
          <p:cNvPr id="9" name="Shape 7"/>
          <p:cNvSpPr/>
          <p:nvPr/>
        </p:nvSpPr>
        <p:spPr>
          <a:xfrm>
            <a:off x="5141357" y="3861078"/>
            <a:ext cx="30480" cy="1669852"/>
          </a:xfrm>
          <a:prstGeom prst="roundRect">
            <a:avLst>
              <a:gd name="adj" fmla="val 669768"/>
            </a:avLst>
          </a:prstGeom>
          <a:solidFill>
            <a:srgbClr val="B4CCE3"/>
          </a:solidFill>
          <a:ln/>
        </p:spPr>
      </p:sp>
      <p:sp>
        <p:nvSpPr>
          <p:cNvPr id="10" name="Text 8"/>
          <p:cNvSpPr/>
          <p:nvPr/>
        </p:nvSpPr>
        <p:spPr>
          <a:xfrm>
            <a:off x="5368171" y="408789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Returning</a:t>
            </a:r>
            <a:endParaRPr lang="en-US" sz="2200" dirty="0"/>
          </a:p>
        </p:txBody>
      </p:sp>
      <p:sp>
        <p:nvSpPr>
          <p:cNvPr id="11" name="Text 9"/>
          <p:cNvSpPr/>
          <p:nvPr/>
        </p:nvSpPr>
        <p:spPr>
          <a:xfrm>
            <a:off x="5368171" y="4578310"/>
            <a:ext cx="3893939"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Customers with 2 to 5 previous purchases.</a:t>
            </a:r>
            <a:endParaRPr lang="en-US" sz="1750" dirty="0"/>
          </a:p>
        </p:txBody>
      </p:sp>
      <p:sp>
        <p:nvSpPr>
          <p:cNvPr id="12" name="Shape 10"/>
          <p:cNvSpPr/>
          <p:nvPr/>
        </p:nvSpPr>
        <p:spPr>
          <a:xfrm>
            <a:off x="9488924" y="3861078"/>
            <a:ext cx="4347567" cy="1669852"/>
          </a:xfrm>
          <a:prstGeom prst="rect">
            <a:avLst/>
          </a:prstGeom>
          <a:solidFill>
            <a:srgbClr val="CEE6FD"/>
          </a:solidFill>
          <a:ln/>
        </p:spPr>
      </p:sp>
      <p:sp>
        <p:nvSpPr>
          <p:cNvPr id="13" name="Shape 11"/>
          <p:cNvSpPr/>
          <p:nvPr/>
        </p:nvSpPr>
        <p:spPr>
          <a:xfrm>
            <a:off x="9488924" y="3861078"/>
            <a:ext cx="30480" cy="1669852"/>
          </a:xfrm>
          <a:prstGeom prst="roundRect">
            <a:avLst>
              <a:gd name="adj" fmla="val 669768"/>
            </a:avLst>
          </a:prstGeom>
          <a:solidFill>
            <a:srgbClr val="B4CCE3"/>
          </a:solidFill>
          <a:ln/>
        </p:spPr>
      </p:sp>
      <p:sp>
        <p:nvSpPr>
          <p:cNvPr id="14" name="Text 12"/>
          <p:cNvSpPr/>
          <p:nvPr/>
        </p:nvSpPr>
        <p:spPr>
          <a:xfrm>
            <a:off x="9715738" y="408789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Loyal</a:t>
            </a:r>
            <a:endParaRPr lang="en-US" sz="2200" dirty="0"/>
          </a:p>
        </p:txBody>
      </p:sp>
      <p:sp>
        <p:nvSpPr>
          <p:cNvPr id="15" name="Text 13"/>
          <p:cNvSpPr/>
          <p:nvPr/>
        </p:nvSpPr>
        <p:spPr>
          <a:xfrm>
            <a:off x="9715738" y="4578310"/>
            <a:ext cx="3893939" cy="72580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Customers with more than 5 previous purchases.</a:t>
            </a:r>
            <a:endParaRPr lang="en-US" sz="1750" dirty="0"/>
          </a:p>
        </p:txBody>
      </p:sp>
      <p:sp>
        <p:nvSpPr>
          <p:cNvPr id="16" name="Text 14"/>
          <p:cNvSpPr/>
          <p:nvPr/>
        </p:nvSpPr>
        <p:spPr>
          <a:xfrm>
            <a:off x="793790" y="5786080"/>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Data shows that customers with &gt;5 purchases are significantly more likely to become active subscribers.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2089190"/>
            <a:ext cx="6091118"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Category Performance</a:t>
            </a:r>
            <a:endParaRPr lang="en-US" sz="4450" dirty="0"/>
          </a:p>
        </p:txBody>
      </p:sp>
      <p:sp>
        <p:nvSpPr>
          <p:cNvPr id="4" name="Text 1"/>
          <p:cNvSpPr/>
          <p:nvPr/>
        </p:nvSpPr>
        <p:spPr>
          <a:xfrm>
            <a:off x="6280190" y="3138130"/>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Top 3 most purchased products within each major retail category.</a:t>
            </a:r>
            <a:endParaRPr lang="en-US" sz="1750" dirty="0"/>
          </a:p>
        </p:txBody>
      </p:sp>
      <p:sp>
        <p:nvSpPr>
          <p:cNvPr id="5" name="Text 2"/>
          <p:cNvSpPr/>
          <p:nvPr/>
        </p:nvSpPr>
        <p:spPr>
          <a:xfrm>
            <a:off x="6280190" y="3982998"/>
            <a:ext cx="1312664" cy="354330"/>
          </a:xfrm>
          <a:prstGeom prst="rect">
            <a:avLst/>
          </a:prstGeom>
          <a:noFill/>
          <a:ln/>
        </p:spPr>
        <p:txBody>
          <a:bodyPr wrap="none" lIns="0" tIns="0" rIns="0" bIns="0" rtlCol="0" anchor="t"/>
          <a:lstStyle/>
          <a:p>
            <a:pPr algn="l" indent="0" marL="0">
              <a:lnSpc>
                <a:spcPts val="2750"/>
              </a:lnSpc>
              <a:buNone/>
            </a:pPr>
            <a:r>
              <a:rPr lang="en-US" sz="2200" dirty="0">
                <a:solidFill>
                  <a:srgbClr val="091C53"/>
                </a:solidFill>
                <a:latin typeface="Instrument Sans Semi Bold" pitchFamily="34" charset="0"/>
                <a:ea typeface="Instrument Sans Semi Bold" pitchFamily="34" charset="-122"/>
                <a:cs typeface="Instrument Sans Semi Bold" pitchFamily="34" charset="-120"/>
              </a:rPr>
              <a:t>Clothing</a:t>
            </a:r>
            <a:endParaRPr lang="en-US" sz="2200" dirty="0"/>
          </a:p>
        </p:txBody>
      </p:sp>
      <p:sp>
        <p:nvSpPr>
          <p:cNvPr id="6" name="Text 3"/>
          <p:cNvSpPr/>
          <p:nvPr/>
        </p:nvSpPr>
        <p:spPr>
          <a:xfrm>
            <a:off x="6280190" y="4564142"/>
            <a:ext cx="1312664"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Pants</a:t>
            </a:r>
            <a:endParaRPr lang="en-US" sz="1750" dirty="0"/>
          </a:p>
        </p:txBody>
      </p:sp>
      <p:sp>
        <p:nvSpPr>
          <p:cNvPr id="7" name="Text 4"/>
          <p:cNvSpPr/>
          <p:nvPr/>
        </p:nvSpPr>
        <p:spPr>
          <a:xfrm>
            <a:off x="6280190" y="5006340"/>
            <a:ext cx="1312664"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Shirt</a:t>
            </a:r>
            <a:endParaRPr lang="en-US" sz="1750" dirty="0"/>
          </a:p>
        </p:txBody>
      </p:sp>
      <p:sp>
        <p:nvSpPr>
          <p:cNvPr id="8" name="Text 5"/>
          <p:cNvSpPr/>
          <p:nvPr/>
        </p:nvSpPr>
        <p:spPr>
          <a:xfrm>
            <a:off x="6280190" y="5448538"/>
            <a:ext cx="1312664"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Blouse</a:t>
            </a:r>
            <a:endParaRPr lang="en-US" sz="1750" dirty="0"/>
          </a:p>
        </p:txBody>
      </p:sp>
      <p:sp>
        <p:nvSpPr>
          <p:cNvPr id="9" name="Text 6"/>
          <p:cNvSpPr/>
          <p:nvPr/>
        </p:nvSpPr>
        <p:spPr>
          <a:xfrm>
            <a:off x="8153876" y="3982998"/>
            <a:ext cx="1692116" cy="354330"/>
          </a:xfrm>
          <a:prstGeom prst="rect">
            <a:avLst/>
          </a:prstGeom>
          <a:noFill/>
          <a:ln/>
        </p:spPr>
        <p:txBody>
          <a:bodyPr wrap="none" lIns="0" tIns="0" rIns="0" bIns="0" rtlCol="0" anchor="t"/>
          <a:lstStyle/>
          <a:p>
            <a:pPr algn="l" indent="0" marL="0">
              <a:lnSpc>
                <a:spcPts val="2750"/>
              </a:lnSpc>
              <a:buNone/>
            </a:pPr>
            <a:r>
              <a:rPr lang="en-US" sz="2200" dirty="0">
                <a:solidFill>
                  <a:srgbClr val="091C53"/>
                </a:solidFill>
                <a:latin typeface="Instrument Sans Semi Bold" pitchFamily="34" charset="0"/>
                <a:ea typeface="Instrument Sans Semi Bold" pitchFamily="34" charset="-122"/>
                <a:cs typeface="Instrument Sans Semi Bold" pitchFamily="34" charset="-120"/>
              </a:rPr>
              <a:t>Accessories</a:t>
            </a:r>
            <a:endParaRPr lang="en-US" sz="2200" dirty="0"/>
          </a:p>
        </p:txBody>
      </p:sp>
      <p:sp>
        <p:nvSpPr>
          <p:cNvPr id="10" name="Text 7"/>
          <p:cNvSpPr/>
          <p:nvPr/>
        </p:nvSpPr>
        <p:spPr>
          <a:xfrm>
            <a:off x="8153876" y="4564142"/>
            <a:ext cx="1692116"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Jewelry</a:t>
            </a:r>
            <a:endParaRPr lang="en-US" sz="1750" dirty="0"/>
          </a:p>
        </p:txBody>
      </p:sp>
      <p:sp>
        <p:nvSpPr>
          <p:cNvPr id="11" name="Text 8"/>
          <p:cNvSpPr/>
          <p:nvPr/>
        </p:nvSpPr>
        <p:spPr>
          <a:xfrm>
            <a:off x="8153876" y="5006340"/>
            <a:ext cx="1692116"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Sunglasses</a:t>
            </a:r>
            <a:endParaRPr lang="en-US" sz="1750" dirty="0"/>
          </a:p>
        </p:txBody>
      </p:sp>
      <p:sp>
        <p:nvSpPr>
          <p:cNvPr id="12" name="Text 9"/>
          <p:cNvSpPr/>
          <p:nvPr/>
        </p:nvSpPr>
        <p:spPr>
          <a:xfrm>
            <a:off x="8153876" y="5448538"/>
            <a:ext cx="1692116"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Belt</a:t>
            </a:r>
            <a:endParaRPr lang="en-US" sz="1750" dirty="0"/>
          </a:p>
        </p:txBody>
      </p:sp>
      <p:sp>
        <p:nvSpPr>
          <p:cNvPr id="13" name="Text 10"/>
          <p:cNvSpPr/>
          <p:nvPr/>
        </p:nvSpPr>
        <p:spPr>
          <a:xfrm>
            <a:off x="10407015" y="3982998"/>
            <a:ext cx="1445657" cy="354330"/>
          </a:xfrm>
          <a:prstGeom prst="rect">
            <a:avLst/>
          </a:prstGeom>
          <a:noFill/>
          <a:ln/>
        </p:spPr>
        <p:txBody>
          <a:bodyPr wrap="none" lIns="0" tIns="0" rIns="0" bIns="0" rtlCol="0" anchor="t"/>
          <a:lstStyle/>
          <a:p>
            <a:pPr algn="l" indent="0" marL="0">
              <a:lnSpc>
                <a:spcPts val="2750"/>
              </a:lnSpc>
              <a:buNone/>
            </a:pPr>
            <a:r>
              <a:rPr lang="en-US" sz="2200" dirty="0">
                <a:solidFill>
                  <a:srgbClr val="091C53"/>
                </a:solidFill>
                <a:latin typeface="Instrument Sans Semi Bold" pitchFamily="34" charset="0"/>
                <a:ea typeface="Instrument Sans Semi Bold" pitchFamily="34" charset="-122"/>
                <a:cs typeface="Instrument Sans Semi Bold" pitchFamily="34" charset="-120"/>
              </a:rPr>
              <a:t>Footwear</a:t>
            </a:r>
            <a:endParaRPr lang="en-US" sz="2200" dirty="0"/>
          </a:p>
        </p:txBody>
      </p:sp>
      <p:sp>
        <p:nvSpPr>
          <p:cNvPr id="14" name="Text 11"/>
          <p:cNvSpPr/>
          <p:nvPr/>
        </p:nvSpPr>
        <p:spPr>
          <a:xfrm>
            <a:off x="10407015" y="4564142"/>
            <a:ext cx="1445657"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Sandals</a:t>
            </a:r>
            <a:endParaRPr lang="en-US" sz="1750" dirty="0"/>
          </a:p>
        </p:txBody>
      </p:sp>
      <p:sp>
        <p:nvSpPr>
          <p:cNvPr id="15" name="Text 12"/>
          <p:cNvSpPr/>
          <p:nvPr/>
        </p:nvSpPr>
        <p:spPr>
          <a:xfrm>
            <a:off x="10407015" y="5006340"/>
            <a:ext cx="1445657"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Shoes</a:t>
            </a:r>
            <a:endParaRPr lang="en-US" sz="1750" dirty="0"/>
          </a:p>
        </p:txBody>
      </p:sp>
      <p:sp>
        <p:nvSpPr>
          <p:cNvPr id="16" name="Text 13"/>
          <p:cNvSpPr/>
          <p:nvPr/>
        </p:nvSpPr>
        <p:spPr>
          <a:xfrm>
            <a:off x="10407015" y="5448538"/>
            <a:ext cx="1445657"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Sneakers</a:t>
            </a:r>
            <a:endParaRPr lang="en-US" sz="1750" dirty="0"/>
          </a:p>
        </p:txBody>
      </p:sp>
      <p:sp>
        <p:nvSpPr>
          <p:cNvPr id="17" name="Text 14"/>
          <p:cNvSpPr/>
          <p:nvPr/>
        </p:nvSpPr>
        <p:spPr>
          <a:xfrm>
            <a:off x="12413694" y="3982998"/>
            <a:ext cx="1445657" cy="354330"/>
          </a:xfrm>
          <a:prstGeom prst="rect">
            <a:avLst/>
          </a:prstGeom>
          <a:noFill/>
          <a:ln/>
        </p:spPr>
        <p:txBody>
          <a:bodyPr wrap="none" lIns="0" tIns="0" rIns="0" bIns="0" rtlCol="0" anchor="t"/>
          <a:lstStyle/>
          <a:p>
            <a:pPr algn="l" indent="0" marL="0">
              <a:lnSpc>
                <a:spcPts val="2750"/>
              </a:lnSpc>
              <a:buNone/>
            </a:pPr>
            <a:r>
              <a:rPr lang="en-US" sz="2200" dirty="0">
                <a:solidFill>
                  <a:srgbClr val="091C53"/>
                </a:solidFill>
                <a:latin typeface="Instrument Sans Semi Bold" pitchFamily="34" charset="0"/>
                <a:ea typeface="Instrument Sans Semi Bold" pitchFamily="34" charset="-122"/>
                <a:cs typeface="Instrument Sans Semi Bold" pitchFamily="34" charset="-120"/>
              </a:rPr>
              <a:t>Outwear</a:t>
            </a:r>
            <a:endParaRPr lang="en-US" sz="2200" dirty="0"/>
          </a:p>
        </p:txBody>
      </p:sp>
      <p:sp>
        <p:nvSpPr>
          <p:cNvPr id="18" name="Text 15"/>
          <p:cNvSpPr/>
          <p:nvPr/>
        </p:nvSpPr>
        <p:spPr>
          <a:xfrm>
            <a:off x="12413694" y="4564142"/>
            <a:ext cx="1445657"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Jacket</a:t>
            </a:r>
            <a:endParaRPr lang="en-US" sz="1750" dirty="0"/>
          </a:p>
        </p:txBody>
      </p:sp>
      <p:sp>
        <p:nvSpPr>
          <p:cNvPr id="19" name="Text 16"/>
          <p:cNvSpPr/>
          <p:nvPr/>
        </p:nvSpPr>
        <p:spPr>
          <a:xfrm>
            <a:off x="12413694" y="5006340"/>
            <a:ext cx="1445657"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1E3063"/>
                </a:solidFill>
                <a:latin typeface="Instrument Sans Medium" pitchFamily="34" charset="0"/>
                <a:ea typeface="Instrument Sans Medium" pitchFamily="34" charset="-122"/>
                <a:cs typeface="Instrument Sans Medium" pitchFamily="34" charset="-120"/>
              </a:rPr>
              <a:t>Coat</a:t>
            </a:r>
            <a:endParaRPr lang="en-US" sz="1750" dirty="0"/>
          </a:p>
        </p:txBody>
      </p:sp>
      <p:sp>
        <p:nvSpPr>
          <p:cNvPr id="20" name="Text 17"/>
          <p:cNvSpPr/>
          <p:nvPr/>
        </p:nvSpPr>
        <p:spPr>
          <a:xfrm>
            <a:off x="12413694" y="5573316"/>
            <a:ext cx="1445657"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2025-12-24T12:46:35Z</dcterms:created>
  <dcterms:modified xsi:type="dcterms:W3CDTF">2025-12-24T12:46:35Z</dcterms:modified>
</cp:coreProperties>
</file>